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2"/>
  </p:notesMasterIdLst>
  <p:sldIdLst>
    <p:sldId id="256" r:id="rId2"/>
    <p:sldId id="258" r:id="rId3"/>
    <p:sldId id="260" r:id="rId4"/>
    <p:sldId id="276" r:id="rId5"/>
    <p:sldId id="277" r:id="rId6"/>
    <p:sldId id="278" r:id="rId7"/>
    <p:sldId id="279" r:id="rId8"/>
    <p:sldId id="261" r:id="rId9"/>
    <p:sldId id="264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3" r:id="rId20"/>
    <p:sldId id="275" r:id="rId21"/>
  </p:sldIdLst>
  <p:sldSz cx="9144000" cy="5143500" type="screen16x9"/>
  <p:notesSz cx="6858000" cy="9144000"/>
  <p:embeddedFontLst>
    <p:embeddedFont>
      <p:font typeface="Lato" panose="020F0502020204030204" pitchFamily="34" charset="0"/>
      <p:regular r:id="rId23"/>
      <p:bold r:id="rId24"/>
      <p:italic r:id="rId25"/>
      <p:boldItalic r:id="rId26"/>
    </p:embeddedFont>
    <p:embeddedFont>
      <p:font typeface="Raleway" pitchFamily="2" charset="-52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03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89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7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917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77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22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2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6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099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654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5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4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4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264825" y="123240"/>
            <a:ext cx="22498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latin typeface="Raleway"/>
                <a:ea typeface="Raleway"/>
                <a:cs typeface="Raleway"/>
                <a:sym typeface="Raleway"/>
              </a:rPr>
              <a:t>Создано для компании </a:t>
            </a:r>
            <a:r>
              <a:rPr lang="ru" sz="600" b="1" dirty="0">
                <a:latin typeface="Raleway"/>
                <a:ea typeface="Raleway"/>
                <a:cs typeface="Raleway"/>
                <a:sym typeface="Raleway"/>
              </a:rPr>
              <a:t>ООО </a:t>
            </a:r>
            <a:r>
              <a:rPr lang="en-US" sz="600" b="1" dirty="0"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ru" sz="600" b="1" dirty="0">
                <a:latin typeface="Raleway"/>
                <a:ea typeface="Raleway"/>
                <a:cs typeface="Raleway"/>
                <a:sym typeface="Raleway"/>
              </a:rPr>
              <a:t>Фермерские теплицы</a:t>
            </a:r>
            <a:r>
              <a:rPr lang="en-US" sz="600" b="1" dirty="0">
                <a:latin typeface="Raleway"/>
                <a:ea typeface="Raleway"/>
                <a:cs typeface="Raleway"/>
                <a:sym typeface="Raleway"/>
              </a:rPr>
              <a:t>”</a:t>
            </a:r>
            <a:endParaRPr sz="6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rgbClr val="000000"/>
                </a:solidFill>
              </a:rPr>
              <a:t>Команда “Skittles” </a:t>
            </a:r>
            <a:endParaRPr dirty="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815082" y="2899596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dirty="0"/>
              <a:t>Выполнили 2 гения: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dirty="0"/>
              <a:t>Матвиенко Владислав и Илья Блинков</a:t>
            </a:r>
            <a:endParaRPr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Реклама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ru-RU" sz="1100" dirty="0"/>
              <a:t>Формирование КП, выбор площадок для размещения рекламы, размещение собственными силами, размещение рекламы с помощью подрядчиков, анализ рекламных каналов, выбор и корректировка рекламных каналов, формирование рекламного бюджета, запуск постоянных рекламных каналов</a:t>
            </a:r>
            <a:endParaRPr sz="11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67" y="2221481"/>
            <a:ext cx="7390177" cy="26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Продажи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ru-RU" sz="1000" dirty="0"/>
              <a:t>Составление скрипта для менеджера по продажам, обучение менеджера по продажам, обработка входящих звонков и заявок, сортировка клиентов на процент вероятности сделки, отправка КП, повторный звонок, промежуточные расчёты, либо клиент уходит в стоковую базу, либо выведение клиента на договор</a:t>
            </a:r>
            <a:endParaRPr sz="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00" y="2253585"/>
            <a:ext cx="7765147" cy="27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 договора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ru-RU" dirty="0"/>
              <a:t>Получение предоплаты в соответствии с договором, размещение заявки на производстве, координация сроков производства, промежуточное взаимодействие с клиентом по срокам доставки и монтажа</a:t>
            </a:r>
            <a:endParaRPr sz="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52" y="2353050"/>
            <a:ext cx="6133700" cy="25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Блок производства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ru-RU" dirty="0"/>
              <a:t>Разработка проектной документации, формирование сметы на детали, закупка материалов, доставка материалов на склад, производство конструкции, комплектация (шайбы, трубы и т.д.), упаковка, </a:t>
            </a:r>
            <a:r>
              <a:rPr lang="ru-RU" dirty="0" err="1"/>
              <a:t>найм</a:t>
            </a:r>
            <a:r>
              <a:rPr lang="ru-RU" dirty="0"/>
              <a:t> автотранспорта, доставка комплектующих на объект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1" y="2649025"/>
            <a:ext cx="8219058" cy="19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7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Монтаж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ru-RU" dirty="0"/>
              <a:t>Обследование участка (геология и геодезия), заливка фундамента, сборка конструкции, покрытие конструкции сотовым поликарбонатом, монтаж и наладка инженерных систем, </a:t>
            </a:r>
            <a:r>
              <a:rPr lang="ru-RU" dirty="0" err="1"/>
              <a:t>пусконаладка</a:t>
            </a:r>
            <a:r>
              <a:rPr lang="ru-RU" dirty="0"/>
              <a:t> объекта, сдача объекта заказчику</a:t>
            </a:r>
            <a:endParaRPr lang="en-US" dirty="0"/>
          </a:p>
          <a:p>
            <a:pPr marL="146050" indent="0">
              <a:buNone/>
            </a:pPr>
            <a:endParaRPr sz="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9" y="2353050"/>
            <a:ext cx="4077827" cy="23511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418" y="2353050"/>
            <a:ext cx="2991084" cy="23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1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9450" y="533039"/>
            <a:ext cx="7010100" cy="65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Отчёт 4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29450" y="1493300"/>
            <a:ext cx="737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Выявить узкие места верхних процессов, если они есть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Составить текстовое описание узкого места (</a:t>
            </a:r>
            <a:r>
              <a:rPr lang="ru-RU" sz="2000" dirty="0" err="1">
                <a:solidFill>
                  <a:schemeClr val="bg1"/>
                </a:solidFill>
              </a:rPr>
              <a:t>подпроцесса</a:t>
            </a:r>
            <a:r>
              <a:rPr lang="ru-RU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Составить графическое описание узкого места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Выявить метрики </a:t>
            </a:r>
            <a:r>
              <a:rPr lang="ru-RU" sz="2000" dirty="0" err="1">
                <a:solidFill>
                  <a:schemeClr val="bg1"/>
                </a:solidFill>
              </a:rPr>
              <a:t>подпроцесса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Выявить ресурсы используемые для </a:t>
            </a:r>
            <a:r>
              <a:rPr lang="ru-RU" sz="2000" dirty="0" err="1">
                <a:solidFill>
                  <a:schemeClr val="bg1"/>
                </a:solidFill>
              </a:rPr>
              <a:t>подпроцесса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Определить качество исполнения </a:t>
            </a:r>
            <a:r>
              <a:rPr lang="ru-RU" sz="2000" dirty="0" err="1">
                <a:solidFill>
                  <a:schemeClr val="bg1"/>
                </a:solidFill>
              </a:rPr>
              <a:t>подпроцесса</a:t>
            </a:r>
            <a:r>
              <a:rPr lang="ru-RU" sz="2000" dirty="0">
                <a:solidFill>
                  <a:schemeClr val="bg1"/>
                </a:solidFill>
              </a:rPr>
              <a:t> на настоящий момент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Анализ рынка</a:t>
            </a:r>
            <a:endParaRPr lang="en-US"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050" dirty="0"/>
              <a:t>Узким местом этого бизнес-процесса работа с конкурентами и интернетом для выявления потребительского спроса.</a:t>
            </a:r>
            <a:endParaRPr lang="en-US" sz="1050" dirty="0"/>
          </a:p>
          <a:p>
            <a:r>
              <a:rPr lang="ru-RU" sz="1050" dirty="0"/>
              <a:t>Сначала маркетолог звонит компаниям, причём поочерёдно, так ка он всего лишь один и без базы клиентов, поэтому перед </a:t>
            </a:r>
            <a:r>
              <a:rPr lang="ru-RU" sz="1050" dirty="0" err="1"/>
              <a:t>обзвоном</a:t>
            </a:r>
            <a:r>
              <a:rPr lang="ru-RU" sz="1050" dirty="0"/>
              <a:t> КК сотрудник ищет о них информацию. Далее маркетолог работает с каждым из конкурентов, получая от каждого КП или не получая. Параллельно с этими действиями определяет основные поисковые слова с помощью информации из </a:t>
            </a:r>
            <a:r>
              <a:rPr lang="en-US" sz="1050" dirty="0" err="1"/>
              <a:t>WordStat</a:t>
            </a:r>
            <a:r>
              <a:rPr lang="en-US" sz="1050" dirty="0"/>
              <a:t> </a:t>
            </a:r>
            <a:r>
              <a:rPr lang="ru-RU" sz="1050" dirty="0"/>
              <a:t>и на сайтах КК. Всё это обычно занимает не меньше недели. И только после этого маркетолог начинает выявлять потребительский спрос.</a:t>
            </a:r>
            <a:endParaRPr lang="en-US" sz="1050" dirty="0"/>
          </a:p>
          <a:p>
            <a:r>
              <a:rPr lang="ru-RU" sz="1050" dirty="0"/>
              <a:t>Для улучшения этого </a:t>
            </a:r>
            <a:r>
              <a:rPr lang="ru-RU" sz="1050" dirty="0" err="1"/>
              <a:t>подпроцесса</a:t>
            </a:r>
            <a:r>
              <a:rPr lang="ru-RU" sz="1050" dirty="0"/>
              <a:t> необходимо улучшить такие метрики, как время выполнения работы с конкурентами, а также количество денежные средства, которые идут на исполнение этого </a:t>
            </a:r>
            <a:r>
              <a:rPr lang="ru-RU" sz="1050" dirty="0" err="1"/>
              <a:t>подпроцесса</a:t>
            </a:r>
            <a:r>
              <a:rPr lang="ru-RU" sz="1050" dirty="0"/>
              <a:t>.</a:t>
            </a:r>
            <a:endParaRPr lang="en-US" sz="1050" dirty="0"/>
          </a:p>
          <a:p>
            <a:r>
              <a:rPr lang="ru-RU" sz="1050" dirty="0"/>
              <a:t>Для выполнения такого </a:t>
            </a:r>
            <a:r>
              <a:rPr lang="ru-RU" sz="1050" dirty="0" err="1"/>
              <a:t>подпроцесса</a:t>
            </a:r>
            <a:r>
              <a:rPr lang="ru-RU" sz="1050" dirty="0"/>
              <a:t> необходимы такие ресурсы, как деньги, время и базы с информацией о рынке.</a:t>
            </a:r>
            <a:endParaRPr lang="en-US" sz="1050" dirty="0"/>
          </a:p>
          <a:p>
            <a:r>
              <a:rPr lang="ru-RU" sz="1050" dirty="0"/>
              <a:t>На основании долгосрочных целей компании и выделенных метрик процесса, качество выполнения этого </a:t>
            </a:r>
            <a:r>
              <a:rPr lang="ru-RU" sz="1050" dirty="0" err="1"/>
              <a:t>подпроцесса</a:t>
            </a:r>
            <a:r>
              <a:rPr lang="ru-RU" sz="1050" dirty="0"/>
              <a:t> отличное, за исключением времени затраченного на исполнение работы с конкурентами и количества сотрудников, которые работают.</a:t>
            </a:r>
            <a:endParaRPr lang="en-US" sz="1050" dirty="0"/>
          </a:p>
          <a:p>
            <a:pPr marL="146050" indent="0">
              <a:buNone/>
            </a:pPr>
            <a:endParaRPr sz="5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66" y="2473485"/>
            <a:ext cx="3668920" cy="22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8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Реклама</a:t>
            </a:r>
            <a:endParaRPr lang="en-US"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26955" y="1835850"/>
            <a:ext cx="84335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000" dirty="0"/>
              <a:t>Узким местом этого направления является </a:t>
            </a:r>
            <a:r>
              <a:rPr lang="ru-RU" sz="1000" dirty="0" err="1"/>
              <a:t>подпроцесс</a:t>
            </a:r>
            <a:r>
              <a:rPr lang="ru-RU" sz="1000" dirty="0"/>
              <a:t> размещения рекламы.</a:t>
            </a:r>
            <a:endParaRPr lang="en-US" sz="1000" dirty="0"/>
          </a:p>
          <a:p>
            <a:r>
              <a:rPr lang="ru-RU" sz="1000" dirty="0"/>
              <a:t>Сначала специалист по рекламе начинает размещение рекламы.  Рекламу он размещает собственными силами. 3 дня специалист по рекламе ждёт результатов, и как только они приходит он заканчивает размещение рекламы и начинает анализ рекламных каналов. Как только он заканчивает анализ и </a:t>
            </a:r>
            <a:r>
              <a:rPr lang="ru-RU" sz="1000" dirty="0" err="1"/>
              <a:t>подпроцесс</a:t>
            </a:r>
            <a:r>
              <a:rPr lang="ru-RU" sz="1000" dirty="0"/>
              <a:t> заканчивается тем, что СПР составляет отчёт.</a:t>
            </a:r>
            <a:endParaRPr lang="en-US" sz="1000" dirty="0"/>
          </a:p>
          <a:p>
            <a:r>
              <a:rPr lang="ru-RU" sz="1000" dirty="0"/>
              <a:t>Для улучшения этого </a:t>
            </a:r>
            <a:r>
              <a:rPr lang="ru-RU" sz="1000" dirty="0" err="1"/>
              <a:t>подпроцесса</a:t>
            </a:r>
            <a:r>
              <a:rPr lang="ru-RU" sz="1000" dirty="0"/>
              <a:t> необходимо улучшить такие метрики, как количество рекламных каналов и внедрить метрику опыт работы с рекламными каналами в прошлом.</a:t>
            </a:r>
            <a:endParaRPr lang="en-US" sz="1000" dirty="0"/>
          </a:p>
          <a:p>
            <a:r>
              <a:rPr lang="ru-RU" sz="1000" dirty="0"/>
              <a:t>Для выполнения этого </a:t>
            </a:r>
            <a:r>
              <a:rPr lang="ru-RU" sz="1000" dirty="0" err="1"/>
              <a:t>подпроцесса</a:t>
            </a:r>
            <a:r>
              <a:rPr lang="ru-RU" sz="1000" dirty="0"/>
              <a:t> необходимы такие ресурсы, как деньги, время и опыт компании в работе с рекламой.</a:t>
            </a:r>
            <a:endParaRPr lang="en-US" sz="1000" dirty="0"/>
          </a:p>
          <a:p>
            <a:r>
              <a:rPr lang="ru-RU" sz="1000" dirty="0"/>
              <a:t>На основании долгосрочных целей компании и выделенных метрик процесса, можно сказать, что на данный момент качество </a:t>
            </a:r>
            <a:r>
              <a:rPr lang="ru-RU" sz="1000" dirty="0" err="1"/>
              <a:t>подпроцесса</a:t>
            </a:r>
            <a:r>
              <a:rPr lang="ru-RU" sz="1000" dirty="0"/>
              <a:t> не является самым лучшим, т.к. анализ идёт по всем заказчикам, а не по государственным структурам.</a:t>
            </a:r>
            <a:endParaRPr lang="en-US" sz="1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51" y="3531701"/>
            <a:ext cx="8321698" cy="153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Анализ рынка</a:t>
            </a:r>
            <a:endParaRPr lang="en-US"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299" y="1068650"/>
            <a:ext cx="5275563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200" dirty="0"/>
              <a:t>Узким местом этого направления является </a:t>
            </a:r>
            <a:r>
              <a:rPr lang="ru-RU" sz="1200" dirty="0" err="1"/>
              <a:t>подпроцесс</a:t>
            </a:r>
            <a:r>
              <a:rPr lang="ru-RU" sz="1200" dirty="0"/>
              <a:t> закупка материалов.</a:t>
            </a:r>
            <a:endParaRPr lang="en-US" sz="1200" dirty="0"/>
          </a:p>
          <a:p>
            <a:r>
              <a:rPr lang="ru-RU" sz="1200" dirty="0"/>
              <a:t>Сначала менеджер по работе с клиентом составляет смету материалов. Потом связывается с поставщиком материалов и присылает ему сделанную смету. Поставщик делает материалы в течении трёх дней. После этого поставщик отсылает материалы на производство и на этом </a:t>
            </a:r>
            <a:r>
              <a:rPr lang="ru-RU" sz="1200" dirty="0" err="1"/>
              <a:t>подпроцесс</a:t>
            </a:r>
            <a:r>
              <a:rPr lang="ru-RU" sz="1200" dirty="0"/>
              <a:t> заканчивается.</a:t>
            </a:r>
            <a:endParaRPr lang="en-US" sz="1200" dirty="0"/>
          </a:p>
          <a:p>
            <a:r>
              <a:rPr lang="ru-RU" sz="1200" dirty="0"/>
              <a:t>Для улучшения этого </a:t>
            </a:r>
            <a:r>
              <a:rPr lang="ru-RU" sz="1200" dirty="0" err="1"/>
              <a:t>подпроцесса</a:t>
            </a:r>
            <a:r>
              <a:rPr lang="ru-RU" sz="1200" dirty="0"/>
              <a:t> необходимо улучшить такие метрики, как время исполнения заказа, местоположение поставщика материалов и количество поставщиков материалов.</a:t>
            </a:r>
            <a:endParaRPr lang="en-US" sz="1200" dirty="0"/>
          </a:p>
          <a:p>
            <a:r>
              <a:rPr lang="ru-RU" sz="1200" dirty="0"/>
              <a:t>Для выполнения этого </a:t>
            </a:r>
            <a:r>
              <a:rPr lang="ru-RU" sz="1200" dirty="0" err="1"/>
              <a:t>подпроцесса</a:t>
            </a:r>
            <a:r>
              <a:rPr lang="ru-RU" sz="1200" dirty="0"/>
              <a:t> необходимы такие ресурсы, как деньги, время и количество компаний-партнёров.</a:t>
            </a:r>
            <a:endParaRPr lang="en-US" sz="1200" dirty="0"/>
          </a:p>
          <a:p>
            <a:r>
              <a:rPr lang="ru-RU" sz="1200" dirty="0"/>
              <a:t>На основании долгосрочных целей компании и выделенных метрик процесса, качество исполнения этого </a:t>
            </a:r>
            <a:r>
              <a:rPr lang="ru-RU" sz="1200" dirty="0" err="1"/>
              <a:t>подпроцесса</a:t>
            </a:r>
            <a:r>
              <a:rPr lang="ru-RU" sz="1200" dirty="0"/>
              <a:t> не очень хорошее, так как компания имеет только одного поставщика материалов.</a:t>
            </a:r>
            <a:endParaRPr lang="en-US" sz="1200" dirty="0"/>
          </a:p>
          <a:p>
            <a:pPr marL="146050" indent="0">
              <a:buNone/>
            </a:pPr>
            <a:endParaRPr sz="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11" y="2032730"/>
            <a:ext cx="3428888" cy="27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6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697832" y="1956756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Другие бизнес-процессы верхнего уровня не имеют узких мест</a:t>
            </a:r>
            <a:endParaRPr dirty="0"/>
          </a:p>
        </p:txBody>
      </p:sp>
      <p:pic>
        <p:nvPicPr>
          <p:cNvPr id="234" name="Google Shape;234;p25" descr="shutterstock_199014602.jpg"/>
          <p:cNvPicPr preferRelativeResize="0"/>
          <p:nvPr/>
        </p:nvPicPr>
        <p:blipFill rotWithShape="1">
          <a:blip r:embed="rId3">
            <a:alphaModFix/>
          </a:blip>
          <a:srcRect l="27866" t="2590" r="791" b="14900"/>
          <a:stretch/>
        </p:blipFill>
        <p:spPr>
          <a:xfrm>
            <a:off x="5146750" y="1184600"/>
            <a:ext cx="3997249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29450" y="57528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Отчёт 1</a:t>
            </a:r>
            <a:endParaRPr dirty="0"/>
          </a:p>
        </p:txBody>
      </p:sp>
      <p:pic>
        <p:nvPicPr>
          <p:cNvPr id="192" name="Google Shape;192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269715" y="1418763"/>
            <a:ext cx="66474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ru-RU" b="1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Название компании:</a:t>
            </a:r>
            <a:r>
              <a:rPr lang="ru-RU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ООО «Фермерские Теплицы»</a:t>
            </a:r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  <a:p>
            <a:pPr marL="228600"/>
            <a:r>
              <a:rPr lang="ru-RU" b="1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Дата / год основания:</a:t>
            </a:r>
            <a:r>
              <a:rPr lang="ru-RU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28.04.2014</a:t>
            </a:r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  <a:p>
            <a:pPr marL="228600"/>
            <a:r>
              <a:rPr lang="ru-RU" b="1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Размер компании на текущий момент времени:</a:t>
            </a:r>
            <a:r>
              <a:rPr lang="ru-RU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1 человек в штате и примерно 20 на </a:t>
            </a:r>
            <a:r>
              <a:rPr lang="ru-RU" i="1" dirty="0" err="1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аутсорсе</a:t>
            </a:r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  <a:p>
            <a:pPr marL="228600"/>
            <a:r>
              <a:rPr lang="ru-RU" b="1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Сфера деятельности компании:</a:t>
            </a:r>
            <a:r>
              <a:rPr lang="ru-RU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</a:t>
            </a:r>
            <a:r>
              <a:rPr lang="ru-RU" i="1" dirty="0">
                <a:latin typeface="Lato" panose="020F0502020204030203" pitchFamily="34" charset="0"/>
                <a:ea typeface="Calibri" panose="020F0502020204030204" pitchFamily="34" charset="0"/>
                <a:cs typeface="Lato" panose="020F0502020204030203" pitchFamily="34" charset="0"/>
              </a:rPr>
              <a:t>25.11 Производство строительных металлических конструкций, изделий и их частей</a:t>
            </a:r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  <a:p>
            <a:pPr marL="228600"/>
            <a:r>
              <a:rPr lang="ru-RU" b="1" i="1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Миссия компании:</a:t>
            </a:r>
            <a:r>
              <a:rPr lang="ru-RU" i="1" dirty="0">
                <a:latin typeface="Lato" panose="020F0502020204030203" pitchFamily="34" charset="0"/>
                <a:ea typeface="Calibri" panose="020F0502020204030204" pitchFamily="34" charset="0"/>
                <a:cs typeface="Lato" panose="020F0502020204030203" pitchFamily="34" charset="0"/>
              </a:rPr>
              <a:t> Изменить подход крупных агропромышленных компаний к выращиванию растений на продажу, съедобных и не съедобных, за счёт новейших и качественных тепличных металлоконструкций, оборудования для них, которые ООО «Фермерские теплицы» предоставляет и монтирует.</a:t>
            </a:r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solidFill>
                  <a:srgbClr val="000000"/>
                </a:solidFill>
              </a:rPr>
              <a:t>Спасибо за внимание!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9450" y="53304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/>
              <a:t>Отчёт 2</a:t>
            </a:r>
            <a:endParaRPr sz="3200" dirty="0"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ru-RU" sz="3000" dirty="0">
                <a:solidFill>
                  <a:srgbClr val="FFFFFF"/>
                </a:solidFill>
              </a:rPr>
              <a:t>Наша команда решила выбрать работу над бизнес процессами в среде BPMN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29450" y="57528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Отчёт 3</a:t>
            </a:r>
            <a:endParaRPr dirty="0"/>
          </a:p>
        </p:txBody>
      </p:sp>
      <p:pic>
        <p:nvPicPr>
          <p:cNvPr id="192" name="Google Shape;192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302607" y="1349695"/>
            <a:ext cx="66474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ru-RU" dirty="0"/>
              <a:t>Анализ организации:</a:t>
            </a:r>
          </a:p>
          <a:p>
            <a:pPr marL="228600"/>
            <a:endParaRPr lang="ru-RU" dirty="0"/>
          </a:p>
          <a:p>
            <a:pPr marL="228600"/>
            <a:r>
              <a:rPr lang="ru-RU" b="1" dirty="0"/>
              <a:t>Ближайшие стратегические цели компании: </a:t>
            </a:r>
            <a:r>
              <a:rPr lang="ru-RU" dirty="0"/>
              <a:t>Увеличить количество государственных заказов с коммерческими заказами государственного финансирования и диверсифицировать направление бизнеса -&gt; Распространить информацию о компании ООО «Фермерские теплицы»</a:t>
            </a:r>
          </a:p>
          <a:p>
            <a:pPr marL="228600"/>
            <a:endParaRPr lang="ru-RU" dirty="0"/>
          </a:p>
          <a:p>
            <a:pPr marL="228600"/>
            <a:endParaRPr lang="ru-RU" dirty="0"/>
          </a:p>
          <a:p>
            <a:pPr marL="228600"/>
            <a:endParaRPr lang="en-US" dirty="0">
              <a:latin typeface="Lato" panose="020F0502020204030203" pitchFamily="34" charset="0"/>
              <a:ea typeface="Calibri" panose="020F0502020204030204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29450" y="533039"/>
            <a:ext cx="7010100" cy="65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PEST</a:t>
            </a:r>
            <a:r>
              <a:rPr lang="ru-RU" dirty="0"/>
              <a:t>-анализ</a:t>
            </a:r>
            <a:endParaRPr sz="3200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46664"/>
              </p:ext>
            </p:extLst>
          </p:nvPr>
        </p:nvGraphicFramePr>
        <p:xfrm>
          <a:off x="729450" y="1497930"/>
          <a:ext cx="6960720" cy="2725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9988">
                  <a:extLst>
                    <a:ext uri="{9D8B030D-6E8A-4147-A177-3AD203B41FA5}">
                      <a16:colId xmlns:a16="http://schemas.microsoft.com/office/drawing/2014/main" val="3455573379"/>
                    </a:ext>
                  </a:extLst>
                </a:gridCol>
                <a:gridCol w="3480732">
                  <a:extLst>
                    <a:ext uri="{9D8B030D-6E8A-4147-A177-3AD203B41FA5}">
                      <a16:colId xmlns:a16="http://schemas.microsoft.com/office/drawing/2014/main" val="3580891215"/>
                    </a:ext>
                  </a:extLst>
                </a:gridCol>
              </a:tblGrid>
              <a:tr h="14636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P (</a:t>
                      </a:r>
                      <a:r>
                        <a:rPr lang="ru-RU" sz="1200" dirty="0" err="1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political</a:t>
                      </a: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)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Из-за войны на Украине теряются клиенты с Южных регионов.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Поддержка государством малого и среднего бизнеса.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E (</a:t>
                      </a:r>
                      <a:r>
                        <a:rPr lang="ru-RU" sz="1200" dirty="0" err="1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economical</a:t>
                      </a: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Уровень инфляции довольно маленький.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Курс рубля упал по сравнению с предыдущими годами.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Доходы людей увеличиваются.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869469"/>
                  </a:ext>
                </a:extLst>
              </a:tr>
              <a:tr h="12618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 (</a:t>
                      </a:r>
                      <a:r>
                        <a:rPr lang="ru-RU" sz="1200" dirty="0" err="1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socio-cultural</a:t>
                      </a: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)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Стабильное увеличение численности населения.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T (</a:t>
                      </a:r>
                      <a:r>
                        <a:rPr lang="ru-RU" sz="1200" dirty="0" err="1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technological</a:t>
                      </a: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)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Развития в сфере Ботаники и Агрономии.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Lato" panose="020F0502020204030203" pitchFamily="34" charset="0"/>
                          <a:cs typeface="Lato" panose="020F0502020204030203" pitchFamily="34" charset="0"/>
                        </a:rPr>
                        <a:t>Появление инноваций в сфере строительства.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1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59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729450" y="57528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/>
              <a:t>SWOT</a:t>
            </a:r>
            <a:r>
              <a:rPr lang="ru-RU" u="sng" dirty="0"/>
              <a:t>-анализ</a:t>
            </a:r>
            <a:endParaRPr lang="en-US" dirty="0"/>
          </a:p>
        </p:txBody>
      </p:sp>
      <p:pic>
        <p:nvPicPr>
          <p:cNvPr id="192" name="Google Shape;192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61988"/>
              </p:ext>
            </p:extLst>
          </p:nvPr>
        </p:nvGraphicFramePr>
        <p:xfrm>
          <a:off x="138147" y="1322409"/>
          <a:ext cx="8775608" cy="2544191"/>
        </p:xfrm>
        <a:graphic>
          <a:graphicData uri="http://schemas.openxmlformats.org/drawingml/2006/table">
            <a:tbl>
              <a:tblPr firstRow="1" firstCol="1" bandRow="1"/>
              <a:tblGrid>
                <a:gridCol w="4387336">
                  <a:extLst>
                    <a:ext uri="{9D8B030D-6E8A-4147-A177-3AD203B41FA5}">
                      <a16:colId xmlns:a16="http://schemas.microsoft.com/office/drawing/2014/main" val="687348516"/>
                    </a:ext>
                  </a:extLst>
                </a:gridCol>
                <a:gridCol w="4388272">
                  <a:extLst>
                    <a:ext uri="{9D8B030D-6E8A-4147-A177-3AD203B41FA5}">
                      <a16:colId xmlns:a16="http://schemas.microsoft.com/office/drawing/2014/main" val="1782695690"/>
                    </a:ext>
                  </a:extLst>
                </a:gridCol>
              </a:tblGrid>
              <a:tr h="9667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Strength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Маленькое количество налогов за счёт аутсорсинга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Отсутствие проблем с персоналом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 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Weaknesses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Маленькое количество заказов в год 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Работает только директор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Изменения алгоритмов предоставления рекламы на площадках</a:t>
                      </a:r>
                      <a:endParaRPr lang="en-US" sz="160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06393"/>
                  </a:ext>
                </a:extLst>
              </a:tr>
              <a:tr h="1428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Opportunities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Использование новых рекламных каналов для повышения конверсии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Появление новых поставщиков на рынке с качественным продуктом и меньшей стоимостью этого продукта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Увеличение количества работников в штабе для повышения конверсии компании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Threats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Конкуренты с менее качественным продуктом и меньшей ценой этого продукта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Изменение алгоритмов рекламных каналов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200" dirty="0">
                          <a:solidFill>
                            <a:schemeClr val="bg2"/>
                          </a:solidFill>
                          <a:effectLst/>
                          <a:latin typeface="Lato" panose="020F0502020204030203" pitchFamily="34" charset="0"/>
                          <a:ea typeface="Calibri" panose="020F0502020204030204" pitchFamily="34" charset="0"/>
                          <a:cs typeface="Lato" panose="020F0502020204030203" pitchFamily="34" charset="0"/>
                        </a:rPr>
                        <a:t>Скорость исполнения заявки, зависящая от заказчика</a:t>
                      </a:r>
                      <a:endParaRPr lang="en-US" sz="1600" dirty="0">
                        <a:solidFill>
                          <a:schemeClr val="bg2"/>
                        </a:solidFill>
                        <a:effectLst/>
                        <a:latin typeface="Lato" panose="020F0502020204030203" pitchFamily="34" charset="0"/>
                        <a:ea typeface="Calibri" panose="020F0502020204030204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514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18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663666" y="296216"/>
            <a:ext cx="7973796" cy="565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/>
              <a:t>Слабые стороны и проблемы компании, мешающие достижению стратегических целей:</a:t>
            </a:r>
            <a:endParaRPr sz="2400" dirty="0"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3144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ru-RU" sz="1200" dirty="0">
                <a:solidFill>
                  <a:srgbClr val="FFFFFF"/>
                </a:solidFill>
              </a:rPr>
              <a:t>1.Клиентская база на государственной основе крайне мала и её увеличение даётся крайне тяжело, т.к. государственные структуры работают долго.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ru-RU" sz="1200" dirty="0">
                <a:solidFill>
                  <a:srgbClr val="FFFFFF"/>
                </a:solidFill>
              </a:rPr>
              <a:t>2.Целевая аудитория крайне мала, т.к. практически все клиенты государственные организации и изредка частные корпорации или клиенты.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ru-RU" sz="1200" dirty="0">
                <a:solidFill>
                  <a:srgbClr val="FFFFFF"/>
                </a:solidFill>
              </a:rPr>
              <a:t>3.При работе с государственными структурами время, затраченное на реализацию проекта может затянуться, т.к. финансирование, часто, недостаточное и приходиться ждать выделения новых средств.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ru-RU" sz="1200" dirty="0">
                <a:solidFill>
                  <a:srgbClr val="FFFFFF"/>
                </a:solidFill>
              </a:rPr>
              <a:t>4.Существоание альтернатив на рынке тепличных металлоконструкций, более низких по качеству и, из-за этого, более дешёвых. Хотя с их обслуживанием цена либо сравнивается, либо становится выше.</a:t>
            </a:r>
          </a:p>
        </p:txBody>
      </p:sp>
    </p:spTree>
    <p:extLst>
      <p:ext uri="{BB962C8B-B14F-4D97-AF65-F5344CB8AC3E}">
        <p14:creationId xmlns:p14="http://schemas.microsoft.com/office/powerpoint/2010/main" val="15254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729449" y="2055839"/>
            <a:ext cx="6000271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48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Бизнес-процессы верхнего уровня</a:t>
            </a:r>
            <a:endParaRPr sz="480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Анализ рынка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5300" y="1068650"/>
            <a:ext cx="5104524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1000" dirty="0"/>
              <a:t>Поиск конкурентов в интернете, </a:t>
            </a:r>
            <a:r>
              <a:rPr lang="ru-RU" sz="1000" dirty="0" err="1"/>
              <a:t>обзвон</a:t>
            </a:r>
            <a:r>
              <a:rPr lang="ru-RU" sz="1000" dirty="0"/>
              <a:t> конкурентов, получение КП конкурентов, анализ запросов через поисковые слова в </a:t>
            </a:r>
            <a:r>
              <a:rPr lang="en-US" sz="1000" dirty="0" err="1"/>
              <a:t>WordStat</a:t>
            </a:r>
            <a:r>
              <a:rPr lang="ru-RU" sz="1000" dirty="0"/>
              <a:t>, выявление потребительского спроса, свод данных между спросом и предложением конкурентов, отчёт по анализу рынка с предоставлением конкурентов и с формированием рыночного предложения и портретом покупателя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47" y="2279381"/>
            <a:ext cx="6374487" cy="2688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1154</Words>
  <Application>Microsoft Office PowerPoint</Application>
  <PresentationFormat>Экран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Symbol</vt:lpstr>
      <vt:lpstr>Arial</vt:lpstr>
      <vt:lpstr>Lato</vt:lpstr>
      <vt:lpstr>Raleway</vt:lpstr>
      <vt:lpstr>Streamline</vt:lpstr>
      <vt:lpstr>Команда “Skittles” </vt:lpstr>
      <vt:lpstr>Отчёт 1</vt:lpstr>
      <vt:lpstr>Отчёт 2</vt:lpstr>
      <vt:lpstr>Отчёт 3</vt:lpstr>
      <vt:lpstr>PEST-анализ</vt:lpstr>
      <vt:lpstr>SWOT-анализ</vt:lpstr>
      <vt:lpstr>Слабые стороны и проблемы компании, мешающие достижению стратегических целей:</vt:lpstr>
      <vt:lpstr>Презентация PowerPoint</vt:lpstr>
      <vt:lpstr>Анализ рынка</vt:lpstr>
      <vt:lpstr>Реклама</vt:lpstr>
      <vt:lpstr>Продажи</vt:lpstr>
      <vt:lpstr>Заключение договора</vt:lpstr>
      <vt:lpstr>Блок производства</vt:lpstr>
      <vt:lpstr>Монтаж</vt:lpstr>
      <vt:lpstr>Отчёт 4</vt:lpstr>
      <vt:lpstr>Анализ рынка</vt:lpstr>
      <vt:lpstr>Реклама</vt:lpstr>
      <vt:lpstr>Анализ рынка</vt:lpstr>
      <vt:lpstr>Другие бизнес-процессы верхнего уровня не имеют узких мест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“Skittles” </dc:title>
  <cp:lastModifiedBy>Ilya Blincov</cp:lastModifiedBy>
  <cp:revision>15</cp:revision>
  <dcterms:modified xsi:type="dcterms:W3CDTF">2024-03-29T19:18:06Z</dcterms:modified>
</cp:coreProperties>
</file>